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434" r:id="rId5"/>
    <p:sldId id="274" r:id="rId6"/>
    <p:sldId id="262" r:id="rId7"/>
    <p:sldId id="276" r:id="rId8"/>
    <p:sldId id="435" r:id="rId9"/>
    <p:sldId id="270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63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F375F4-9795-41C6-BC9F-651F709764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E3FEDD-9DD4-4417-89D2-DD298D9C7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2305E2-B8E3-47C8-89EB-52C5127A8A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27F9A-0F1E-497D-BB88-57F0A7155F96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9F27C9-BD58-43FB-89FD-F9991489F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C68052-666F-4EC1-9213-6FE1D9ED8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73E1C-5F9A-448A-AF3D-A393D3F389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529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86308B-6D5F-4266-A07F-DA839E6513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0252DB-8672-4844-B3F4-C63633831F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5FB1F2-9AB9-4FE5-BDB5-D5F3344063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27F9A-0F1E-497D-BB88-57F0A7155F96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09F4C1-ED9F-46DC-B990-33B3C1D721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BE4BE6-2A5F-4214-B8DE-980258F012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73E1C-5F9A-448A-AF3D-A393D3F389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743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0A56316-61A3-4BA7-AA16-88F6739AEA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7828FC-08A5-4F66-8F70-00340694EC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8986A3-255A-45E0-9B9F-071AF99155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27F9A-0F1E-497D-BB88-57F0A7155F96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6ACF4F-0F22-4556-8CF3-BB67890081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4E2832-B486-4BA8-BCDB-F16A74CDBA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73E1C-5F9A-448A-AF3D-A393D3F389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6420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219200" y="6356357"/>
            <a:ext cx="1422400" cy="349249"/>
          </a:xfrm>
          <a:prstGeom prst="rect">
            <a:avLst/>
          </a:prstGeom>
        </p:spPr>
        <p:txBody>
          <a:bodyPr/>
          <a:lstStyle/>
          <a:p>
            <a:fld id="{31419C2D-D436-40AA-B686-3C0D7CEEB418}" type="datetime4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April 1, 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15D0D92-BC14-4D67-AEB9-A256922B7B2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8959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_Opt 1_1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title" hasCustomPrompt="1"/>
          </p:nvPr>
        </p:nvSpPr>
        <p:spPr>
          <a:xfrm>
            <a:off x="457200" y="894501"/>
            <a:ext cx="11125200" cy="604575"/>
          </a:xfrm>
          <a:prstGeom prst="rect">
            <a:avLst/>
          </a:prstGeom>
        </p:spPr>
        <p:txBody>
          <a:bodyPr>
            <a:noAutofit/>
          </a:bodyPr>
          <a:lstStyle>
            <a:lvl1pPr marL="0" algn="l" defTabSz="914377" rtl="0" eaLnBrk="1" latinLnBrk="0" hangingPunct="1">
              <a:lnSpc>
                <a:spcPct val="100000"/>
              </a:lnSpc>
              <a:defRPr lang="en-US" sz="3200" b="1" kern="1200" dirty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+mn-cs"/>
              </a:defRPr>
            </a:lvl1pPr>
          </a:lstStyle>
          <a:p>
            <a:r>
              <a:rPr lang="en-US" dirty="0"/>
              <a:t>Slide Title Here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 flipV="1">
            <a:off x="609600" y="794457"/>
            <a:ext cx="609600" cy="1"/>
          </a:xfrm>
          <a:prstGeom prst="line">
            <a:avLst/>
          </a:prstGeom>
          <a:ln w="76200">
            <a:solidFill>
              <a:srgbClr val="1E69D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609600" y="5981700"/>
            <a:ext cx="10972800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 Placeholder 22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366837"/>
            <a:ext cx="11125200" cy="52443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 b="1" baseline="0"/>
            </a:lvl1pPr>
          </a:lstStyle>
          <a:p>
            <a:pPr lvl="0"/>
            <a:r>
              <a:rPr lang="en-US" dirty="0"/>
              <a:t>Section Title Here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1"/>
          </p:nvPr>
        </p:nvSpPr>
        <p:spPr>
          <a:xfrm>
            <a:off x="457200" y="1897816"/>
            <a:ext cx="11125200" cy="3817189"/>
          </a:xfrm>
          <a:prstGeom prst="rect">
            <a:avLst/>
          </a:prstGeom>
        </p:spPr>
        <p:txBody>
          <a:bodyPr>
            <a:normAutofit/>
          </a:bodyPr>
          <a:lstStyle>
            <a:lvl1pPr marL="228594" indent="-228594">
              <a:buClr>
                <a:srgbClr val="1E69D2"/>
              </a:buClr>
              <a:buFont typeface="Arial" panose="020B0604020202020204" pitchFamily="34" charset="0"/>
              <a:buChar char="•"/>
              <a:defRPr sz="2400"/>
            </a:lvl1pPr>
            <a:lvl2pPr marL="685783" indent="-228594">
              <a:buClr>
                <a:srgbClr val="1E69D2"/>
              </a:buClr>
              <a:buFont typeface="Arial" panose="020B0604020202020204" pitchFamily="34" charset="0"/>
              <a:buChar char="•"/>
              <a:defRPr sz="2000"/>
            </a:lvl2pPr>
            <a:lvl3pPr marL="1142971" indent="-228594">
              <a:buClr>
                <a:srgbClr val="1E69D2"/>
              </a:buClr>
              <a:buFont typeface="Arial" panose="020B0604020202020204" pitchFamily="34" charset="0"/>
              <a:buChar char="•"/>
              <a:defRPr sz="1800"/>
            </a:lvl3pPr>
            <a:lvl4pPr marL="1600160" indent="-228594">
              <a:buClr>
                <a:srgbClr val="1E69D2"/>
              </a:buClr>
              <a:buFont typeface="Arial" panose="020B0604020202020204" pitchFamily="34" charset="0"/>
              <a:buChar char="•"/>
              <a:defRPr sz="1600"/>
            </a:lvl4pPr>
            <a:lvl5pPr marL="2057349" indent="-228594">
              <a:buClr>
                <a:srgbClr val="1E69D2"/>
              </a:buClr>
              <a:buFont typeface="Arial" panose="020B0604020202020204" pitchFamily="34" charset="0"/>
              <a:buChar char="•"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10822379" y="6171450"/>
            <a:ext cx="8946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E803F223-E4EE-4180-B063-31D2456F5238}" type="slidenum">
              <a:rPr lang="en-US" sz="1600" b="1" smtClean="0">
                <a:solidFill>
                  <a:schemeClr val="tx2"/>
                </a:solidFill>
              </a:rPr>
              <a:pPr/>
              <a:t>‹#›</a:t>
            </a:fld>
            <a:endParaRPr lang="en-US" sz="2400" b="1" dirty="0">
              <a:solidFill>
                <a:schemeClr val="bg2"/>
              </a:solidFill>
            </a:endParaRP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904" y="6165753"/>
            <a:ext cx="2023872" cy="420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9294151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4B57CE-6382-425F-84DE-915B698C9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C4D03F-D12B-4FBB-89EF-7F4D5A49A0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C2784C-D9C8-4563-9824-4D689247AE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27F9A-0F1E-497D-BB88-57F0A7155F96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383EBB-391B-4545-9B6B-066683F60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87D4F1-1186-4C5B-A09E-BE521D38F9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73E1C-5F9A-448A-AF3D-A393D3F389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480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0CD1D6-EF31-4B36-B25B-E42FE68C4C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9DB567-4233-490E-9C3E-F4EDC4573A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98A61C-FD70-49A8-B854-D96F6543E4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27F9A-0F1E-497D-BB88-57F0A7155F96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7CA606-A8C6-4CAE-924A-29180A12E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DA2936-6E3C-48AE-AA9F-8F6730C12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73E1C-5F9A-448A-AF3D-A393D3F389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635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432C6C-FD35-46F4-89F8-83DE7B62CC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F8A44B-D2B4-408C-91EB-B587FA638B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310E34-0B14-4601-82F8-CCC50F833F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32E390-BB8F-4EA2-AB26-A77B81B2C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27F9A-0F1E-497D-BB88-57F0A7155F96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ED2F89-79DA-4A29-B51C-134DF9D4C2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0AB774-392E-40B4-AC6F-1529B8ECED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73E1C-5F9A-448A-AF3D-A393D3F389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935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F231A7-29CA-4CCE-AC13-1E15FED548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A8AC90-4C4E-44CB-9D09-303D112122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DFD7AA-CC14-4D3C-8792-DC3EA22BA4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DE5C8E-BD45-40A3-8DF3-F23BFC4C99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0CA3F2-21A2-4387-A88B-3303D86D95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6F47632-892C-4721-99C9-11B0897027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27F9A-0F1E-497D-BB88-57F0A7155F96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4076B3D-594E-4E81-B58D-EDABE57E8A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1A0D69D-ABC1-4A03-82B1-772313636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73E1C-5F9A-448A-AF3D-A393D3F389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882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3D4C9F-27F4-480C-8450-A271CDBBF6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75D0CF-8991-41B3-BF30-0AB545E28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27F9A-0F1E-497D-BB88-57F0A7155F96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23BE24-5B41-49C2-9554-831F15413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F2F782-E802-4148-91B0-FAE9336FA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73E1C-5F9A-448A-AF3D-A393D3F389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7263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A814903-248E-41F6-95B1-581CE330D2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27F9A-0F1E-497D-BB88-57F0A7155F96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64A3BBE-0B01-400F-9AAE-E6C37C14A0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CBF3EC-9FA9-4CBE-AB24-1FCEAC408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73E1C-5F9A-448A-AF3D-A393D3F389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7936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2BE5E1-82B3-40A4-B013-F6718B8C46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7DF6EE-DBDB-49CA-B777-2C8940CFC5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208F42-5FBA-483F-9D30-464F3F38CA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36F29C-8946-4A7B-A698-193DA2D9FA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27F9A-0F1E-497D-BB88-57F0A7155F96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956F49-AC18-4DCD-AB79-E7901F19DF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5C241B-D6B4-44A3-93C4-24EF34D76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73E1C-5F9A-448A-AF3D-A393D3F389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222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79317D-EDAE-4A40-BE7A-AC07EFDB0F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99ACA23-41A4-4617-8D8B-4DB626D248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C33AC5-37EA-4414-9236-0CA24BEBA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6E329C-6483-449D-AD76-DF65E4A8C3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27F9A-0F1E-497D-BB88-57F0A7155F96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346E3B-4D25-47F8-B912-4C67B3460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CE1124-C3D4-46C8-A252-DF83A2A64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73E1C-5F9A-448A-AF3D-A393D3F389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902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997BC77-A579-4704-B53F-5C875594FE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FB42FB-77FA-4140-BF9D-9C89CB2A78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5CCAB6-7A67-4ACC-ADD6-98DA9D2248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E27F9A-0F1E-497D-BB88-57F0A7155F96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CD14AF-26FC-47BC-BB94-9FEF7300CB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7BF0DD-5828-4A8C-8951-126B75AFA8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873E1C-5F9A-448A-AF3D-A393D3F389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604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 txBox="1">
            <a:spLocks/>
          </p:cNvSpPr>
          <p:nvPr/>
        </p:nvSpPr>
        <p:spPr bwMode="auto">
          <a:xfrm>
            <a:off x="304800" y="1092201"/>
            <a:ext cx="11023600" cy="19600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5867" b="1" dirty="0">
                <a:solidFill>
                  <a:srgbClr val="00386B"/>
                </a:solidFill>
                <a:latin typeface="Garamond" panose="02020404030301010803" pitchFamily="18" charset="0"/>
              </a:rPr>
              <a:t>Virtual … It’s for Real!</a:t>
            </a:r>
          </a:p>
        </p:txBody>
      </p:sp>
      <p:sp>
        <p:nvSpPr>
          <p:cNvPr id="5" name="Subtitle 2"/>
          <p:cNvSpPr txBox="1">
            <a:spLocks/>
          </p:cNvSpPr>
          <p:nvPr/>
        </p:nvSpPr>
        <p:spPr bwMode="auto">
          <a:xfrm>
            <a:off x="1422400" y="2990963"/>
            <a:ext cx="9448800" cy="16296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Autofit/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3733" dirty="0">
                <a:solidFill>
                  <a:schemeClr val="tx1"/>
                </a:solidFill>
                <a:latin typeface="+mj-lt"/>
              </a:rPr>
              <a:t>Edward Fry, MD, FACC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2667" dirty="0">
                <a:solidFill>
                  <a:schemeClr val="accent1">
                    <a:lumMod val="50000"/>
                  </a:schemeClr>
                </a:solidFill>
                <a:latin typeface="+mj-lt"/>
                <a:ea typeface="+mn-ea"/>
                <a:cs typeface="+mn-cs"/>
              </a:rPr>
              <a:t>Chair, St. Vincent Health and Ascension CVSL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2667" dirty="0">
                <a:solidFill>
                  <a:schemeClr val="accent1">
                    <a:lumMod val="50000"/>
                  </a:schemeClr>
                </a:solidFill>
                <a:latin typeface="+mj-lt"/>
                <a:ea typeface="+mn-ea"/>
                <a:cs typeface="+mn-cs"/>
              </a:rPr>
              <a:t>Indianapolis, IN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2667" dirty="0">
                <a:solidFill>
                  <a:schemeClr val="accent1">
                    <a:lumMod val="50000"/>
                  </a:schemeClr>
                </a:solidFill>
                <a:latin typeface="+mj-lt"/>
                <a:ea typeface="+mn-ea"/>
                <a:cs typeface="+mn-cs"/>
              </a:rPr>
              <a:t>Trustee, American College of Cardiology</a:t>
            </a:r>
          </a:p>
        </p:txBody>
      </p:sp>
    </p:spTree>
    <p:extLst>
      <p:ext uri="{BB962C8B-B14F-4D97-AF65-F5344CB8AC3E}">
        <p14:creationId xmlns:p14="http://schemas.microsoft.com/office/powerpoint/2010/main" val="14878102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032288" y="897893"/>
            <a:ext cx="8610600" cy="803663"/>
          </a:xfrm>
        </p:spPr>
        <p:txBody>
          <a:bodyPr>
            <a:noAutofit/>
          </a:bodyPr>
          <a:lstStyle/>
          <a:p>
            <a:r>
              <a:rPr lang="en-US" sz="3200" dirty="0"/>
              <a:t>Acceleration of Change:  Eric “Astro” Teller’s Curve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3870" y="1626660"/>
            <a:ext cx="8547372" cy="4542083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8" name="TextBox 7"/>
          <p:cNvSpPr txBox="1"/>
          <p:nvPr/>
        </p:nvSpPr>
        <p:spPr>
          <a:xfrm>
            <a:off x="1123870" y="6240843"/>
            <a:ext cx="7927619" cy="479685"/>
          </a:xfrm>
          <a:prstGeom prst="rect">
            <a:avLst/>
          </a:prstGeom>
          <a:noFill/>
        </p:spPr>
        <p:txBody>
          <a:bodyPr wrap="none" lIns="68580" tIns="34291" rIns="68580" bIns="34291" rtlCol="0">
            <a:spAutoFit/>
          </a:bodyPr>
          <a:lstStyle/>
          <a:p>
            <a:r>
              <a:rPr lang="en-US" sz="2667" i="1" dirty="0">
                <a:solidFill>
                  <a:schemeClr val="accent2">
                    <a:lumMod val="75000"/>
                  </a:schemeClr>
                </a:solidFill>
              </a:rPr>
              <a:t>“Thank You for Being Late” </a:t>
            </a:r>
            <a:r>
              <a:rPr lang="en-US" sz="2400" i="1" dirty="0">
                <a:solidFill>
                  <a:schemeClr val="accent2">
                    <a:lumMod val="75000"/>
                  </a:schemeClr>
                </a:solidFill>
              </a:rPr>
              <a:t>– Thomas Freidman, 2016, p. 34</a:t>
            </a:r>
          </a:p>
        </p:txBody>
      </p:sp>
      <p:sp>
        <p:nvSpPr>
          <p:cNvPr id="2" name="Rectangle 1"/>
          <p:cNvSpPr/>
          <p:nvPr/>
        </p:nvSpPr>
        <p:spPr>
          <a:xfrm>
            <a:off x="1930400" y="218808"/>
            <a:ext cx="6684109" cy="1177247"/>
          </a:xfrm>
          <a:prstGeom prst="rect">
            <a:avLst/>
          </a:prstGeom>
        </p:spPr>
        <p:txBody>
          <a:bodyPr wrap="square" lIns="68580" tIns="34291" rIns="68580" bIns="34291">
            <a:spAutoFit/>
          </a:bodyPr>
          <a:lstStyle/>
          <a:p>
            <a:pPr algn="ctr"/>
            <a:r>
              <a:rPr lang="en-US" sz="3600" dirty="0">
                <a:solidFill>
                  <a:srgbClr val="0653BF"/>
                </a:solidFill>
              </a:rPr>
              <a:t>Change as the new constant:</a:t>
            </a:r>
            <a:br>
              <a:rPr lang="en-US" sz="3600" dirty="0"/>
            </a:br>
            <a:endParaRPr lang="en-US" sz="3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FC4ABF9-1BFD-1B41-AD39-207B4A268F4E}"/>
              </a:ext>
            </a:extLst>
          </p:cNvPr>
          <p:cNvSpPr txBox="1"/>
          <p:nvPr/>
        </p:nvSpPr>
        <p:spPr>
          <a:xfrm>
            <a:off x="2133601" y="5231341"/>
            <a:ext cx="13916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COVID-19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D1DC38A9-D68C-BB48-8213-C05CD5424E08}"/>
              </a:ext>
            </a:extLst>
          </p:cNvPr>
          <p:cNvSpPr/>
          <p:nvPr/>
        </p:nvSpPr>
        <p:spPr>
          <a:xfrm>
            <a:off x="6958985" y="2514601"/>
            <a:ext cx="2712257" cy="2550699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3413944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88DBF33-52D3-4A42-ADA1-2B477FFB39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66901" y="765914"/>
            <a:ext cx="8343900" cy="604575"/>
          </a:xfrm>
        </p:spPr>
        <p:txBody>
          <a:bodyPr/>
          <a:lstStyle/>
          <a:p>
            <a:r>
              <a:rPr lang="en-US" dirty="0"/>
              <a:t>Goals for changes in practice: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98F54B7-6AC4-1741-9508-9C9442E4ABE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Ascension CVSL Update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9D72D22-99F2-DD4D-A68F-E2D90B8D384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625600" y="1370488"/>
            <a:ext cx="9652001" cy="4598512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n-US" sz="2933" dirty="0"/>
              <a:t>Reduce risk of infection and spread of COVID-19</a:t>
            </a:r>
          </a:p>
          <a:p>
            <a:pPr lvl="1"/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“Flatten the Curve”</a:t>
            </a:r>
          </a:p>
          <a:p>
            <a:pPr lvl="0"/>
            <a:r>
              <a:rPr lang="en-US" sz="2933" dirty="0"/>
              <a:t>Patient safety</a:t>
            </a:r>
          </a:p>
          <a:p>
            <a:pPr lvl="0"/>
            <a:r>
              <a:rPr lang="en-US" sz="2933" dirty="0"/>
              <a:t>Care team safety</a:t>
            </a:r>
          </a:p>
          <a:p>
            <a:pPr lvl="0"/>
            <a:r>
              <a:rPr lang="en-US" sz="2933" dirty="0"/>
              <a:t>Protect critical workforce/Preserve PPE</a:t>
            </a:r>
          </a:p>
          <a:p>
            <a:pPr lvl="0"/>
            <a:r>
              <a:rPr lang="en-US" sz="2933" dirty="0"/>
              <a:t>Keep patients at home</a:t>
            </a:r>
          </a:p>
          <a:p>
            <a:pPr lvl="0"/>
            <a:r>
              <a:rPr lang="en-US" sz="2933" dirty="0"/>
              <a:t>Mitigate Financial Impact</a:t>
            </a:r>
          </a:p>
          <a:p>
            <a:pPr lvl="0"/>
            <a:r>
              <a:rPr lang="en-US" sz="2933" dirty="0"/>
              <a:t>Learn:  Use current experience to drive future care transformation</a:t>
            </a:r>
          </a:p>
          <a:p>
            <a:pPr lvl="0"/>
            <a:r>
              <a:rPr lang="en-US" sz="2933" dirty="0"/>
              <a:t>Adapt to changing facts and events</a:t>
            </a:r>
          </a:p>
          <a:p>
            <a:pPr lvl="0"/>
            <a:r>
              <a:rPr lang="en-US" sz="3200" b="1" dirty="0">
                <a:solidFill>
                  <a:srgbClr val="FF0000"/>
                </a:solidFill>
              </a:rPr>
              <a:t>Preserve access to care, highest quality of care, but in operate in the public interest!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48579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877EA3-8E21-EC4E-AE47-90AB55B6C1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9400"/>
            <a:ext cx="10972800" cy="1143000"/>
          </a:xfrm>
        </p:spPr>
        <p:txBody>
          <a:bodyPr/>
          <a:lstStyle/>
          <a:p>
            <a:r>
              <a:rPr lang="en-US" dirty="0"/>
              <a:t>Launching a “Virtual First” Strategy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A2BBC6F-0077-CB4C-8A28-0DD3AF285422}"/>
              </a:ext>
            </a:extLst>
          </p:cNvPr>
          <p:cNvSpPr/>
          <p:nvPr/>
        </p:nvSpPr>
        <p:spPr>
          <a:xfrm>
            <a:off x="355600" y="1561821"/>
            <a:ext cx="11480800" cy="4606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585" indent="-609585">
              <a:buFont typeface="Arial" panose="020B0604020202020204" pitchFamily="34" charset="0"/>
              <a:buChar char="•"/>
            </a:pPr>
            <a:r>
              <a:rPr lang="en-US" sz="3733" dirty="0">
                <a:latin typeface="helvetica" pitchFamily="2" charset="0"/>
              </a:rPr>
              <a:t>Clinician engagement:  Triage to virtual care</a:t>
            </a:r>
          </a:p>
          <a:p>
            <a:pPr marL="609585" indent="-609585">
              <a:buFont typeface="Arial" panose="020B0604020202020204" pitchFamily="34" charset="0"/>
              <a:buChar char="•"/>
            </a:pPr>
            <a:r>
              <a:rPr lang="en-US" sz="3733" dirty="0">
                <a:latin typeface="helvetica" pitchFamily="2" charset="0"/>
              </a:rPr>
              <a:t>Joint decision making:  </a:t>
            </a:r>
          </a:p>
          <a:p>
            <a:pPr marL="1219170" lvl="1" indent="-609585">
              <a:buFont typeface="Arial" panose="020B0604020202020204" pitchFamily="34" charset="0"/>
              <a:buChar char="•"/>
            </a:pPr>
            <a:r>
              <a:rPr lang="en-US" sz="2667" dirty="0">
                <a:solidFill>
                  <a:schemeClr val="tx1">
                    <a:lumMod val="60000"/>
                    <a:lumOff val="40000"/>
                  </a:schemeClr>
                </a:solidFill>
                <a:latin typeface="helvetica" pitchFamily="2" charset="0"/>
              </a:rPr>
              <a:t>Deferred f/u vs Traditional F2F office care vs Virtual Visits</a:t>
            </a:r>
          </a:p>
          <a:p>
            <a:pPr marL="609585" indent="-609585">
              <a:buFont typeface="Arial" panose="020B0604020202020204" pitchFamily="34" charset="0"/>
              <a:buChar char="•"/>
            </a:pPr>
            <a:r>
              <a:rPr lang="en-US" sz="3733" dirty="0">
                <a:latin typeface="helvetica" pitchFamily="2" charset="0"/>
              </a:rPr>
              <a:t>EHR integration</a:t>
            </a:r>
          </a:p>
          <a:p>
            <a:pPr marL="1219170" lvl="1" indent="-609585">
              <a:buFont typeface="Arial" panose="020B0604020202020204" pitchFamily="34" charset="0"/>
              <a:buChar char="•"/>
            </a:pPr>
            <a:r>
              <a:rPr lang="en-US" sz="2667" dirty="0">
                <a:solidFill>
                  <a:schemeClr val="tx1">
                    <a:lumMod val="60000"/>
                    <a:lumOff val="40000"/>
                  </a:schemeClr>
                </a:solidFill>
                <a:latin typeface="helvetica" pitchFamily="2" charset="0"/>
              </a:rPr>
              <a:t>Documentation, compliance, medicolegal issues</a:t>
            </a:r>
          </a:p>
          <a:p>
            <a:pPr marL="609585" indent="-609585">
              <a:buFont typeface="Arial" panose="020B0604020202020204" pitchFamily="34" charset="0"/>
              <a:buChar char="•"/>
            </a:pPr>
            <a:r>
              <a:rPr lang="en-US" sz="3733" dirty="0">
                <a:latin typeface="helvetica" pitchFamily="2" charset="0"/>
              </a:rPr>
              <a:t>Provider to provider e-Consults:  </a:t>
            </a:r>
          </a:p>
          <a:p>
            <a:pPr marL="1219170" lvl="1" indent="-609585">
              <a:buFont typeface="Arial" panose="020B0604020202020204" pitchFamily="34" charset="0"/>
              <a:buChar char="•"/>
            </a:pPr>
            <a:r>
              <a:rPr lang="en-US" sz="2667" dirty="0">
                <a:solidFill>
                  <a:schemeClr val="tx1">
                    <a:lumMod val="60000"/>
                    <a:lumOff val="40000"/>
                  </a:schemeClr>
                </a:solidFill>
                <a:latin typeface="helvetica" pitchFamily="2" charset="0"/>
              </a:rPr>
              <a:t>ED, PCP’s, other specialists</a:t>
            </a:r>
          </a:p>
          <a:p>
            <a:pPr marL="609585" indent="-609585">
              <a:buFont typeface="Arial" panose="020B0604020202020204" pitchFamily="34" charset="0"/>
              <a:buChar char="•"/>
            </a:pPr>
            <a:r>
              <a:rPr lang="en-US" sz="3733" dirty="0">
                <a:latin typeface="helvetica" pitchFamily="2" charset="0"/>
              </a:rPr>
              <a:t>F/U and accommodating for deferred care and</a:t>
            </a:r>
          </a:p>
          <a:p>
            <a:pPr marL="1219170" lvl="1" indent="-609585">
              <a:buFont typeface="Arial" panose="020B0604020202020204" pitchFamily="34" charset="0"/>
              <a:buChar char="•"/>
            </a:pPr>
            <a:r>
              <a:rPr lang="en-US" sz="2667" dirty="0">
                <a:solidFill>
                  <a:schemeClr val="tx1">
                    <a:lumMod val="60000"/>
                    <a:lumOff val="40000"/>
                  </a:schemeClr>
                </a:solidFill>
                <a:latin typeface="helvetica" pitchFamily="2" charset="0"/>
              </a:rPr>
              <a:t>”Tee-</a:t>
            </a:r>
            <a:r>
              <a:rPr lang="en-US" sz="2667" dirty="0" err="1">
                <a:solidFill>
                  <a:schemeClr val="tx1">
                    <a:lumMod val="60000"/>
                    <a:lumOff val="40000"/>
                  </a:schemeClr>
                </a:solidFill>
                <a:latin typeface="helvetica" pitchFamily="2" charset="0"/>
              </a:rPr>
              <a:t>ing</a:t>
            </a:r>
            <a:r>
              <a:rPr lang="en-US" sz="2667" dirty="0">
                <a:solidFill>
                  <a:schemeClr val="tx1">
                    <a:lumMod val="60000"/>
                    <a:lumOff val="40000"/>
                  </a:schemeClr>
                </a:solidFill>
                <a:latin typeface="helvetica" pitchFamily="2" charset="0"/>
              </a:rPr>
              <a:t>  it up”</a:t>
            </a:r>
          </a:p>
        </p:txBody>
      </p:sp>
    </p:spTree>
    <p:extLst>
      <p:ext uri="{BB962C8B-B14F-4D97-AF65-F5344CB8AC3E}">
        <p14:creationId xmlns:p14="http://schemas.microsoft.com/office/powerpoint/2010/main" val="38993737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3C015-865B-FB43-A1F8-FB579ED4AB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333" dirty="0"/>
              <a:t>Planning:  Operational Considerations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597198B-9DC7-9E4C-844E-56D354CEEB76}"/>
              </a:ext>
            </a:extLst>
          </p:cNvPr>
          <p:cNvSpPr/>
          <p:nvPr/>
        </p:nvSpPr>
        <p:spPr>
          <a:xfrm>
            <a:off x="812800" y="1520786"/>
            <a:ext cx="10972800" cy="41958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585" indent="-609585">
              <a:buFont typeface="Arial" panose="020B0604020202020204" pitchFamily="34" charset="0"/>
              <a:buChar char="•"/>
            </a:pPr>
            <a:r>
              <a:rPr lang="en-US" sz="3733" dirty="0">
                <a:latin typeface="helvetica" pitchFamily="2" charset="0"/>
              </a:rPr>
              <a:t>Assessing patient resources and capabilities</a:t>
            </a:r>
          </a:p>
          <a:p>
            <a:pPr marL="609585" indent="-609585">
              <a:buFont typeface="Arial" panose="020B0604020202020204" pitchFamily="34" charset="0"/>
              <a:buChar char="•"/>
            </a:pPr>
            <a:r>
              <a:rPr lang="en-US" sz="3733" dirty="0">
                <a:latin typeface="helvetica" pitchFamily="2" charset="0"/>
              </a:rPr>
              <a:t>Standardizing video platforms:  </a:t>
            </a:r>
          </a:p>
          <a:p>
            <a:pPr marL="1219170" lvl="1" indent="-609585">
              <a:buFont typeface="Arial" panose="020B0604020202020204" pitchFamily="34" charset="0"/>
              <a:buChar char="•"/>
            </a:pPr>
            <a:r>
              <a:rPr lang="en-US" sz="2667" dirty="0">
                <a:solidFill>
                  <a:schemeClr val="tx1">
                    <a:lumMod val="60000"/>
                    <a:lumOff val="40000"/>
                  </a:schemeClr>
                </a:solidFill>
                <a:latin typeface="helvetica" pitchFamily="2" charset="0"/>
              </a:rPr>
              <a:t>Balance Patient vs System Efficiencies </a:t>
            </a:r>
          </a:p>
          <a:p>
            <a:pPr marL="609585" indent="-609585">
              <a:buFont typeface="Arial" panose="020B0604020202020204" pitchFamily="34" charset="0"/>
              <a:buChar char="•"/>
            </a:pPr>
            <a:r>
              <a:rPr lang="en-US" sz="3733" dirty="0">
                <a:latin typeface="helvetica" pitchFamily="2" charset="0"/>
              </a:rPr>
              <a:t>Staff workflows to replicate a typical office visit</a:t>
            </a:r>
          </a:p>
          <a:p>
            <a:pPr marL="609585" indent="-609585">
              <a:buFont typeface="Arial" panose="020B0604020202020204" pitchFamily="34" charset="0"/>
              <a:buChar char="•"/>
            </a:pPr>
            <a:r>
              <a:rPr lang="en-US" sz="3733" dirty="0">
                <a:latin typeface="helvetica" pitchFamily="2" charset="0"/>
              </a:rPr>
              <a:t>Considerations for outreach or regional care</a:t>
            </a:r>
          </a:p>
          <a:p>
            <a:pPr marL="1219170" lvl="1" indent="-609585">
              <a:buFont typeface="Arial" panose="020B0604020202020204" pitchFamily="34" charset="0"/>
              <a:buChar char="•"/>
            </a:pPr>
            <a:r>
              <a:rPr lang="en-US" sz="2667" dirty="0">
                <a:solidFill>
                  <a:schemeClr val="tx1">
                    <a:lumMod val="60000"/>
                    <a:lumOff val="40000"/>
                  </a:schemeClr>
                </a:solidFill>
                <a:latin typeface="helvetica" pitchFamily="2" charset="0"/>
              </a:rPr>
              <a:t>Standardization across continuum</a:t>
            </a:r>
          </a:p>
          <a:p>
            <a:pPr marL="609585" indent="-609585">
              <a:buFont typeface="Arial" panose="020B0604020202020204" pitchFamily="34" charset="0"/>
              <a:buChar char="•"/>
            </a:pPr>
            <a:r>
              <a:rPr lang="en-US" sz="3733" dirty="0">
                <a:latin typeface="helvetica" pitchFamily="2" charset="0"/>
              </a:rPr>
              <a:t>Planning for a "Post-COVID World" –</a:t>
            </a:r>
          </a:p>
          <a:p>
            <a:pPr marL="1219170" lvl="1" indent="-609585">
              <a:buFont typeface="Arial" panose="020B0604020202020204" pitchFamily="34" charset="0"/>
              <a:buChar char="•"/>
            </a:pPr>
            <a:r>
              <a:rPr lang="en-US" sz="2667" dirty="0">
                <a:solidFill>
                  <a:schemeClr val="tx1">
                    <a:lumMod val="60000"/>
                    <a:lumOff val="40000"/>
                  </a:schemeClr>
                </a:solidFill>
                <a:latin typeface="helvetica" pitchFamily="2" charset="0"/>
              </a:rPr>
              <a:t>Telemedicine here to stay</a:t>
            </a:r>
          </a:p>
        </p:txBody>
      </p:sp>
    </p:spTree>
    <p:extLst>
      <p:ext uri="{BB962C8B-B14F-4D97-AF65-F5344CB8AC3E}">
        <p14:creationId xmlns:p14="http://schemas.microsoft.com/office/powerpoint/2010/main" val="1824421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283D51-F25D-544B-82FA-DE08784CA0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Brave New </a:t>
            </a:r>
            <a:r>
              <a:rPr lang="en-US"/>
              <a:t>(Virtual) World </a:t>
            </a:r>
            <a:r>
              <a:rPr lang="en-US" dirty="0"/>
              <a:t>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0D318D-3386-BF41-AD53-7F2D0221623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CVSL Practice Update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DA2B3F-FEF8-DB48-9A42-E2C47397C09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“Never let a good crisis go to waste” – </a:t>
            </a:r>
            <a:r>
              <a:rPr lang="en-US" i="1" dirty="0">
                <a:solidFill>
                  <a:schemeClr val="tx1">
                    <a:lumMod val="60000"/>
                    <a:lumOff val="40000"/>
                  </a:schemeClr>
                </a:solidFill>
              </a:rPr>
              <a:t>Rahm Emanuel</a:t>
            </a:r>
          </a:p>
          <a:p>
            <a:r>
              <a:rPr lang="en-US" dirty="0"/>
              <a:t>“Let them say … this was their finest hour”  -  </a:t>
            </a:r>
            <a:r>
              <a:rPr lang="en-US" i="1" dirty="0">
                <a:solidFill>
                  <a:schemeClr val="tx1">
                    <a:lumMod val="60000"/>
                    <a:lumOff val="40000"/>
                  </a:schemeClr>
                </a:solidFill>
              </a:rPr>
              <a:t>Winston Churchill</a:t>
            </a:r>
          </a:p>
          <a:p>
            <a:r>
              <a:rPr lang="en-US" dirty="0"/>
              <a:t>No going back … “Virtual for the Virus, then Virtual for Value”</a:t>
            </a:r>
          </a:p>
          <a:p>
            <a:r>
              <a:rPr lang="en-US" dirty="0"/>
              <a:t>This is changing hour to hour</a:t>
            </a:r>
          </a:p>
          <a:p>
            <a:endParaRPr lang="en-US" i="1" dirty="0">
              <a:solidFill>
                <a:schemeClr val="bg2"/>
              </a:solidFill>
            </a:endParaRPr>
          </a:p>
          <a:p>
            <a:r>
              <a:rPr lang="en-US" i="1" dirty="0">
                <a:solidFill>
                  <a:schemeClr val="tx1">
                    <a:lumMod val="60000"/>
                    <a:lumOff val="40000"/>
                  </a:schemeClr>
                </a:solidFill>
              </a:rPr>
              <a:t>Be safe</a:t>
            </a:r>
          </a:p>
          <a:p>
            <a:r>
              <a:rPr lang="en-US" i="1" dirty="0">
                <a:solidFill>
                  <a:schemeClr val="tx1">
                    <a:lumMod val="60000"/>
                    <a:lumOff val="40000"/>
                  </a:schemeClr>
                </a:solidFill>
              </a:rPr>
              <a:t>Be flexible</a:t>
            </a:r>
          </a:p>
          <a:p>
            <a:r>
              <a:rPr lang="en-US" i="1" dirty="0">
                <a:solidFill>
                  <a:schemeClr val="tx1">
                    <a:lumMod val="60000"/>
                    <a:lumOff val="40000"/>
                  </a:schemeClr>
                </a:solidFill>
              </a:rPr>
              <a:t>Be kind</a:t>
            </a:r>
          </a:p>
          <a:p>
            <a:r>
              <a:rPr lang="en-US" i="1" dirty="0">
                <a:solidFill>
                  <a:schemeClr val="tx1">
                    <a:lumMod val="60000"/>
                    <a:lumOff val="40000"/>
                  </a:schemeClr>
                </a:solidFill>
              </a:rPr>
              <a:t>Be ready</a:t>
            </a:r>
          </a:p>
        </p:txBody>
      </p:sp>
    </p:spTree>
    <p:extLst>
      <p:ext uri="{BB962C8B-B14F-4D97-AF65-F5344CB8AC3E}">
        <p14:creationId xmlns:p14="http://schemas.microsoft.com/office/powerpoint/2010/main" val="26958176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AE4B1CBAFEC2549AE36EB99DDA96BCF" ma:contentTypeVersion="13" ma:contentTypeDescription="Create a new document." ma:contentTypeScope="" ma:versionID="b524a721983907fa7ff8d726a401844e">
  <xsd:schema xmlns:xsd="http://www.w3.org/2001/XMLSchema" xmlns:xs="http://www.w3.org/2001/XMLSchema" xmlns:p="http://schemas.microsoft.com/office/2006/metadata/properties" xmlns:ns3="9a78ccec-591e-4622-b74c-023338213fce" xmlns:ns4="af0280a3-3866-4f72-adba-92b4d7d5dcd5" targetNamespace="http://schemas.microsoft.com/office/2006/metadata/properties" ma:root="true" ma:fieldsID="8e51016c2387d192565e78119c41d3dd" ns3:_="" ns4:_="">
    <xsd:import namespace="9a78ccec-591e-4622-b74c-023338213fce"/>
    <xsd:import namespace="af0280a3-3866-4f72-adba-92b4d7d5dcd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78ccec-591e-4622-b74c-023338213fc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f0280a3-3866-4f72-adba-92b4d7d5dcd5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38CEECD-C6C6-4CF2-AD7C-DAC7E413C97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a78ccec-591e-4622-b74c-023338213fce"/>
    <ds:schemaRef ds:uri="af0280a3-3866-4f72-adba-92b4d7d5dcd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57EF35E-77F9-4659-9D09-5AF8A497924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FA582A0-F608-4C91-9339-56A8C850D8F6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315</Words>
  <Application>Microsoft Office PowerPoint</Application>
  <PresentationFormat>Widescreen</PresentationFormat>
  <Paragraphs>51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Garamond</vt:lpstr>
      <vt:lpstr>Georgia</vt:lpstr>
      <vt:lpstr>helvetica</vt:lpstr>
      <vt:lpstr>Office Theme</vt:lpstr>
      <vt:lpstr>PowerPoint Presentation</vt:lpstr>
      <vt:lpstr>Acceleration of Change:  Eric “Astro” Teller’s Curve</vt:lpstr>
      <vt:lpstr>Goals for changes in practice:</vt:lpstr>
      <vt:lpstr>Launching a “Virtual First” Strategy</vt:lpstr>
      <vt:lpstr>Planning:  Operational Considerations</vt:lpstr>
      <vt:lpstr>A Brave New (Virtual) World 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Gwen Goldfarb</dc:creator>
  <cp:lastModifiedBy>Gwen Goldfarb</cp:lastModifiedBy>
  <cp:revision>1</cp:revision>
  <dcterms:created xsi:type="dcterms:W3CDTF">2020-04-01T17:50:46Z</dcterms:created>
  <dcterms:modified xsi:type="dcterms:W3CDTF">2020-04-01T17:52:26Z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0x0101006AE4B1CBAFEC2549AE36EB99DDA96BCF</vt:lpwstr>
  </property>
</Properties>
</file>